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6"/>
  </p:notesMasterIdLst>
  <p:sldIdLst>
    <p:sldId id="256" r:id="rId3"/>
    <p:sldId id="257" r:id="rId4"/>
    <p:sldId id="259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9144000" cy="5143500" type="screen16x9"/>
  <p:notesSz cx="6858000" cy="9144000"/>
  <p:embeddedFontLst>
    <p:embeddedFont>
      <p:font typeface="Play" panose="020B0604020202020204" charset="0"/>
      <p:regular r:id="rId17"/>
      <p:bold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25bc83e2a0_3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7" name="Google Shape;127;g325bc83e2a0_3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25bc83e2a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325bc83e2a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25bc83e2a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g325bc83e2a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25bc83e2a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325bc83e2a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25bc83e2a0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g325bc83e2a0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25bc83e2a0_3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325bc83e2a0_3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25bc83e2a0_3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g325bc83e2a0_3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25bc83e2a0_3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g325bc83e2a0_3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25bc83e2a0_3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g325bc83e2a0_3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25bc83e2a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325bc83e2a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25bc83e2a0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325bc83e2a0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25bc83e2a0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g325bc83e2a0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25bc83e2a0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325bc83e2a0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500"/>
              <a:buNone/>
              <a:defRPr sz="15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400"/>
              <a:buNone/>
              <a:defRPr sz="14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  <a:defRPr sz="33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ctrTitle"/>
          </p:nvPr>
        </p:nvSpPr>
        <p:spPr>
          <a:xfrm>
            <a:off x="1143000" y="132082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</a:pPr>
            <a:r>
              <a:rPr lang="it"/>
              <a:t>E-wallet Web Application</a:t>
            </a:r>
            <a:endParaRPr sz="500"/>
          </a:p>
        </p:txBody>
      </p:sp>
      <p:sp>
        <p:nvSpPr>
          <p:cNvPr id="130" name="Google Shape;130;p25"/>
          <p:cNvSpPr txBox="1">
            <a:spLocks noGrp="1"/>
          </p:cNvSpPr>
          <p:nvPr>
            <p:ph type="subTitle" idx="1"/>
          </p:nvPr>
        </p:nvSpPr>
        <p:spPr>
          <a:xfrm>
            <a:off x="1681350" y="3584000"/>
            <a:ext cx="57813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85000" lnSpcReduction="1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it" dirty="0"/>
              <a:t>Graphical User Interfaces Project</a:t>
            </a:r>
            <a:endParaRPr dirty="0"/>
          </a:p>
          <a:p>
            <a:pPr marL="0" lvl="0" indent="0" algn="ctr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34782"/>
              <a:buFont typeface="Arial"/>
              <a:buNone/>
            </a:pPr>
            <a:r>
              <a:rPr lang="it" sz="2300" dirty="0"/>
              <a:t>Davide Scaccia, Danilo Spera, Arcangelo Mauro, Giovanni Romano, Arthur Phommachanh</a:t>
            </a:r>
            <a:endParaRPr sz="2300" dirty="0"/>
          </a:p>
          <a:p>
            <a:pPr marL="0" lvl="0" indent="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</p:txBody>
      </p:sp>
      <p:pic>
        <p:nvPicPr>
          <p:cNvPr id="131" name="Google Shape;1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9838" y="806000"/>
            <a:ext cx="4124325" cy="13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/>
              <a:t>Screenshots of Application: Request</a:t>
            </a:r>
            <a:endParaRPr/>
          </a:p>
        </p:txBody>
      </p:sp>
      <p:pic>
        <p:nvPicPr>
          <p:cNvPr id="190" name="Google Shape;1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475" y="1268044"/>
            <a:ext cx="7809027" cy="3570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/>
              <a:t>Screenshots of Application: Budget</a:t>
            </a:r>
            <a:endParaRPr/>
          </a:p>
        </p:txBody>
      </p:sp>
      <p:pic>
        <p:nvPicPr>
          <p:cNvPr id="196" name="Google Shape;1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800" y="1268044"/>
            <a:ext cx="7782405" cy="3570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/>
              <a:t>Screenshots of Application: Transactions</a:t>
            </a:r>
            <a:endParaRPr/>
          </a:p>
        </p:txBody>
      </p:sp>
      <p:pic>
        <p:nvPicPr>
          <p:cNvPr id="202" name="Google Shape;2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488" y="1268044"/>
            <a:ext cx="7809027" cy="3570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/>
              <a:t>Screenshots of Application: Account</a:t>
            </a:r>
            <a:endParaRPr/>
          </a:p>
        </p:txBody>
      </p:sp>
      <p:pic>
        <p:nvPicPr>
          <p:cNvPr id="208" name="Google Shape;2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375" y="1268044"/>
            <a:ext cx="7791261" cy="35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>
            <a:spLocks noGrp="1"/>
          </p:cNvSpPr>
          <p:nvPr>
            <p:ph type="title"/>
          </p:nvPr>
        </p:nvSpPr>
        <p:spPr>
          <a:xfrm>
            <a:off x="628650" y="315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/>
              <a:t>Introduction:</a:t>
            </a:r>
            <a:endParaRPr/>
          </a:p>
        </p:txBody>
      </p:sp>
      <p:pic>
        <p:nvPicPr>
          <p:cNvPr id="137" name="Google Shape;1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6901" y="1540075"/>
            <a:ext cx="3393174" cy="32531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 txBox="1"/>
          <p:nvPr/>
        </p:nvSpPr>
        <p:spPr>
          <a:xfrm>
            <a:off x="628650" y="1310075"/>
            <a:ext cx="4004700" cy="332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 dirty="0">
                <a:solidFill>
                  <a:schemeClr val="dk1"/>
                </a:solidFill>
              </a:rPr>
              <a:t>Our project is CashHive, an e-wallet application with the following features:</a:t>
            </a:r>
            <a:endParaRPr sz="1700" dirty="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it" sz="1700" dirty="0">
                <a:solidFill>
                  <a:schemeClr val="dk1"/>
                </a:solidFill>
              </a:rPr>
              <a:t>Login - Register</a:t>
            </a:r>
            <a:endParaRPr sz="1700" dirty="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it" sz="1700" dirty="0">
                <a:solidFill>
                  <a:schemeClr val="dk1"/>
                </a:solidFill>
              </a:rPr>
              <a:t>Deposit</a:t>
            </a:r>
            <a:endParaRPr sz="1700" dirty="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it" sz="1700" dirty="0">
                <a:solidFill>
                  <a:schemeClr val="dk1"/>
                </a:solidFill>
              </a:rPr>
              <a:t>Withdraw</a:t>
            </a:r>
            <a:endParaRPr sz="1700" dirty="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it" sz="1700" dirty="0">
                <a:solidFill>
                  <a:schemeClr val="dk1"/>
                </a:solidFill>
              </a:rPr>
              <a:t>Budget</a:t>
            </a:r>
            <a:endParaRPr sz="1700" dirty="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it" sz="1700" dirty="0">
                <a:solidFill>
                  <a:schemeClr val="dk1"/>
                </a:solidFill>
              </a:rPr>
              <a:t>Transaction History</a:t>
            </a:r>
            <a:endParaRPr sz="1700" dirty="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it" sz="1700" dirty="0">
                <a:solidFill>
                  <a:schemeClr val="dk1"/>
                </a:solidFill>
              </a:rPr>
              <a:t>Send/Receive Money</a:t>
            </a:r>
            <a:endParaRPr sz="1700" dirty="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it" sz="1700" dirty="0">
                <a:solidFill>
                  <a:schemeClr val="dk1"/>
                </a:solidFill>
              </a:rPr>
              <a:t>Request Money</a:t>
            </a:r>
            <a:endParaRPr sz="1700" dirty="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it" sz="1700" dirty="0">
                <a:solidFill>
                  <a:schemeClr val="dk1"/>
                </a:solidFill>
              </a:rPr>
              <a:t>Piggy Bank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it" sz="1700" dirty="0">
                <a:solidFill>
                  <a:schemeClr val="dk1"/>
                </a:solidFill>
              </a:rPr>
              <a:t>Friend List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endParaRPr sz="17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 b="1"/>
              <a:t>Overview Of Technologies:</a:t>
            </a:r>
            <a:endParaRPr b="1"/>
          </a:p>
        </p:txBody>
      </p:sp>
      <p:sp>
        <p:nvSpPr>
          <p:cNvPr id="150" name="Google Shape;150;p28"/>
          <p:cNvSpPr txBox="1"/>
          <p:nvPr/>
        </p:nvSpPr>
        <p:spPr>
          <a:xfrm>
            <a:off x="1094450" y="1054150"/>
            <a:ext cx="6108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</a:endParaRPr>
          </a:p>
        </p:txBody>
      </p:sp>
      <p:sp>
        <p:nvSpPr>
          <p:cNvPr id="151" name="Google Shape;151;p28"/>
          <p:cNvSpPr txBox="1"/>
          <p:nvPr/>
        </p:nvSpPr>
        <p:spPr>
          <a:xfrm>
            <a:off x="776300" y="1128400"/>
            <a:ext cx="61086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it" sz="2100" b="1">
                <a:solidFill>
                  <a:schemeClr val="dk1"/>
                </a:solidFill>
              </a:rPr>
              <a:t>Frontend:</a:t>
            </a:r>
            <a:endParaRPr sz="2100" b="1">
              <a:solidFill>
                <a:schemeClr val="dk1"/>
              </a:solidFill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it" sz="2100">
                <a:solidFill>
                  <a:schemeClr val="dk1"/>
                </a:solidFill>
              </a:rPr>
              <a:t>PrimeFaces</a:t>
            </a:r>
            <a:endParaRPr sz="2100">
              <a:solidFill>
                <a:schemeClr val="dk1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it" sz="2100" b="1">
                <a:solidFill>
                  <a:schemeClr val="dk1"/>
                </a:solidFill>
              </a:rPr>
              <a:t>Backend:</a:t>
            </a:r>
            <a:endParaRPr sz="2100" b="1">
              <a:solidFill>
                <a:schemeClr val="dk1"/>
              </a:solidFill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it" sz="2100">
                <a:solidFill>
                  <a:schemeClr val="dk1"/>
                </a:solidFill>
              </a:rPr>
              <a:t>Jakarta EE</a:t>
            </a:r>
            <a:endParaRPr sz="2100">
              <a:solidFill>
                <a:schemeClr val="dk1"/>
              </a:solidFill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it" sz="2100">
                <a:solidFill>
                  <a:schemeClr val="dk1"/>
                </a:solidFill>
              </a:rPr>
              <a:t>PostgreSQL</a:t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152" name="Google Shape;152;p28"/>
          <p:cNvPicPr preferRelativeResize="0"/>
          <p:nvPr/>
        </p:nvPicPr>
        <p:blipFill rotWithShape="1">
          <a:blip r:embed="rId3">
            <a:alphaModFix/>
          </a:blip>
          <a:srcRect l="980" r="-980"/>
          <a:stretch/>
        </p:blipFill>
        <p:spPr>
          <a:xfrm>
            <a:off x="935163" y="3559525"/>
            <a:ext cx="3903175" cy="906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6043" y="1054150"/>
            <a:ext cx="3157008" cy="239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1550" y="1268119"/>
            <a:ext cx="1636150" cy="163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 dirty="0"/>
              <a:t>Team Members’ Work:</a:t>
            </a:r>
            <a:endParaRPr dirty="0"/>
          </a:p>
        </p:txBody>
      </p:sp>
      <p:sp>
        <p:nvSpPr>
          <p:cNvPr id="144" name="Google Shape;144;p2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it" sz="1200" b="1" dirty="0"/>
              <a:t>Implementation Details:</a:t>
            </a:r>
            <a:endParaRPr sz="1200" b="1" dirty="0"/>
          </a:p>
          <a:p>
            <a:pPr marL="342900" lvl="0" indent="-2413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200"/>
              <a:buChar char="●"/>
            </a:pPr>
            <a:r>
              <a:rPr lang="it" sz="1200" b="1" dirty="0">
                <a:latin typeface="+mj-lt"/>
              </a:rPr>
              <a:t>Code Contributions:</a:t>
            </a:r>
            <a:endParaRPr sz="1200" b="1" dirty="0">
              <a:latin typeface="+mj-lt"/>
            </a:endParaRPr>
          </a:p>
          <a:p>
            <a:pPr marL="685800" lvl="1" indent="-241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t" sz="1200" b="1" dirty="0">
                <a:latin typeface="+mj-lt"/>
              </a:rPr>
              <a:t>Davide Scaccia</a:t>
            </a:r>
            <a:r>
              <a:rPr lang="it" sz="1200" dirty="0">
                <a:latin typeface="+mj-lt"/>
              </a:rPr>
              <a:t>:</a:t>
            </a:r>
            <a:r>
              <a:rPr lang="it" sz="1200" b="1" dirty="0">
                <a:latin typeface="+mj-lt"/>
              </a:rPr>
              <a:t>  </a:t>
            </a:r>
            <a:r>
              <a:rPr lang="it" sz="1200" dirty="0">
                <a:solidFill>
                  <a:srgbClr val="188038"/>
                </a:solidFill>
                <a:latin typeface="+mj-lt"/>
                <a:ea typeface="Roboto Mono"/>
                <a:cs typeface="Roboto Mono"/>
                <a:sym typeface="Roboto Mono"/>
              </a:rPr>
              <a:t>Entities/, AuthService, EmailService, RateLimiterService, RegistrationResult SecurityFilter, SessionTimeoutConfig, UserBean, VerificationBean, DatabaseMigration, DatabasePrint.</a:t>
            </a:r>
            <a:endParaRPr sz="1200" dirty="0">
              <a:latin typeface="+mj-lt"/>
            </a:endParaRPr>
          </a:p>
          <a:p>
            <a:pPr marL="685800" lvl="1" indent="-241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t" sz="1200" b="1" dirty="0">
                <a:latin typeface="+mj-lt"/>
              </a:rPr>
              <a:t>Arcangelo Mauro</a:t>
            </a:r>
            <a:r>
              <a:rPr lang="it" sz="1200" dirty="0">
                <a:latin typeface="+mj-lt"/>
              </a:rPr>
              <a:t>: </a:t>
            </a:r>
            <a:r>
              <a:rPr lang="it" sz="1200" dirty="0">
                <a:solidFill>
                  <a:srgbClr val="188038"/>
                </a:solidFill>
                <a:latin typeface="+mj-lt"/>
                <a:ea typeface="Roboto Mono"/>
                <a:cs typeface="Roboto Mono"/>
                <a:sym typeface="Roboto Mono"/>
              </a:rPr>
              <a:t>WithdrawalBean, SendBean</a:t>
            </a:r>
            <a:endParaRPr sz="1200" dirty="0">
              <a:solidFill>
                <a:srgbClr val="188038"/>
              </a:solidFill>
              <a:latin typeface="+mj-lt"/>
              <a:ea typeface="Roboto Mono"/>
              <a:cs typeface="Roboto Mono"/>
              <a:sym typeface="Roboto Mono"/>
            </a:endParaRPr>
          </a:p>
          <a:p>
            <a:pPr marL="685800" lvl="1" indent="-241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t" sz="1200" b="1" dirty="0">
                <a:latin typeface="+mj-lt"/>
              </a:rPr>
              <a:t>Danilo Spera</a:t>
            </a:r>
            <a:r>
              <a:rPr lang="it" sz="1200" dirty="0">
                <a:latin typeface="+mj-lt"/>
              </a:rPr>
              <a:t>: </a:t>
            </a:r>
            <a:r>
              <a:rPr lang="it" sz="1200" dirty="0">
                <a:solidFill>
                  <a:srgbClr val="188038"/>
                </a:solidFill>
                <a:latin typeface="+mj-lt"/>
              </a:rPr>
              <a:t>RequestBean, DepositBean, BankApiSimulator, RestApplication, SimulatedPayment, PaymentInfo, PaymentService, bank-simulator Application. </a:t>
            </a:r>
            <a:endParaRPr sz="1200" dirty="0">
              <a:solidFill>
                <a:srgbClr val="188038"/>
              </a:solidFill>
              <a:latin typeface="+mj-lt"/>
            </a:endParaRPr>
          </a:p>
          <a:p>
            <a:pPr marL="685800" lvl="1" indent="-241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t" sz="1200" b="1" dirty="0">
                <a:latin typeface="+mj-lt"/>
              </a:rPr>
              <a:t>Giovanni Romano</a:t>
            </a:r>
            <a:r>
              <a:rPr lang="it" sz="1200" dirty="0">
                <a:latin typeface="+mj-lt"/>
              </a:rPr>
              <a:t>: </a:t>
            </a:r>
            <a:r>
              <a:rPr lang="it" sz="1200" dirty="0">
                <a:solidFill>
                  <a:srgbClr val="188038"/>
                </a:solidFill>
                <a:latin typeface="+mj-lt"/>
              </a:rPr>
              <a:t>TransactionBean, BudgetBean</a:t>
            </a:r>
            <a:endParaRPr sz="1200" dirty="0">
              <a:solidFill>
                <a:srgbClr val="188038"/>
              </a:solidFill>
              <a:latin typeface="+mj-lt"/>
            </a:endParaRPr>
          </a:p>
          <a:p>
            <a:pPr marL="685800" lvl="1" indent="-241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t" sz="1200" b="1" dirty="0">
                <a:latin typeface="+mj-lt"/>
              </a:rPr>
              <a:t>Arthur Phommachanh</a:t>
            </a:r>
            <a:r>
              <a:rPr lang="it" sz="1200" dirty="0">
                <a:latin typeface="+mj-lt"/>
              </a:rPr>
              <a:t>: </a:t>
            </a:r>
            <a:r>
              <a:rPr lang="it" sz="1200" dirty="0">
                <a:solidFill>
                  <a:schemeClr val="accent3"/>
                </a:solidFill>
                <a:latin typeface="+mj-lt"/>
              </a:rPr>
              <a:t>PiggyBank, FriendList, store-simulator Application</a:t>
            </a:r>
            <a:endParaRPr sz="1200" dirty="0">
              <a:solidFill>
                <a:schemeClr val="accent3"/>
              </a:solidFill>
              <a:latin typeface="+mj-lt"/>
            </a:endParaRPr>
          </a:p>
          <a:p>
            <a:pPr marL="68580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200" dirty="0"/>
          </a:p>
          <a:p>
            <a:pPr marL="342900" lvl="0" indent="-2413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200"/>
              <a:buChar char="●"/>
            </a:pPr>
            <a:r>
              <a:rPr lang="it" sz="1200" b="1" dirty="0"/>
              <a:t>Tasks handled together</a:t>
            </a:r>
            <a:r>
              <a:rPr lang="it" sz="1200" dirty="0"/>
              <a:t>: </a:t>
            </a:r>
            <a:r>
              <a:rPr lang="it" sz="1200" dirty="0">
                <a:solidFill>
                  <a:srgbClr val="188038"/>
                </a:solidFill>
              </a:rPr>
              <a:t>pom.xml, web.xml, persistence.xml, Database Schema</a:t>
            </a:r>
            <a:endParaRPr dirty="0">
              <a:solidFill>
                <a:srgbClr val="188038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/>
              <a:t>Screenshots of Application: Login</a:t>
            </a:r>
            <a:endParaRPr/>
          </a:p>
        </p:txBody>
      </p:sp>
      <p:pic>
        <p:nvPicPr>
          <p:cNvPr id="160" name="Google Shape;1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913" y="1016000"/>
            <a:ext cx="7664175" cy="385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/>
              <a:t>Screenshots of Application: Dashboard</a:t>
            </a:r>
            <a:endParaRPr/>
          </a:p>
        </p:txBody>
      </p:sp>
      <p:pic>
        <p:nvPicPr>
          <p:cNvPr id="166" name="Google Shape;1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799" y="1059800"/>
            <a:ext cx="7614398" cy="392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/>
              <a:t>Screenshots of Application: Deposit</a:t>
            </a:r>
            <a:endParaRPr/>
          </a:p>
        </p:txBody>
      </p:sp>
      <p:pic>
        <p:nvPicPr>
          <p:cNvPr id="172" name="Google Shape;1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25" y="1268044"/>
            <a:ext cx="7764759" cy="35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/>
              <a:t>Screenshots of Application: Withdraw</a:t>
            </a:r>
            <a:endParaRPr/>
          </a:p>
        </p:txBody>
      </p:sp>
      <p:pic>
        <p:nvPicPr>
          <p:cNvPr id="178" name="Google Shape;1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488" y="1268044"/>
            <a:ext cx="7809027" cy="3570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/>
              <a:t>Screenshots of Application: Send</a:t>
            </a:r>
            <a:endParaRPr/>
          </a:p>
        </p:txBody>
      </p:sp>
      <p:pic>
        <p:nvPicPr>
          <p:cNvPr id="184" name="Google Shape;1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75" y="1268044"/>
            <a:ext cx="7743834" cy="35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205</Words>
  <Application>Microsoft Office PowerPoint</Application>
  <PresentationFormat>Presentazione su schermo (16:9)</PresentationFormat>
  <Paragraphs>39</Paragraphs>
  <Slides>13</Slides>
  <Notes>13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13</vt:i4>
      </vt:variant>
    </vt:vector>
  </HeadingPairs>
  <TitlesOfParts>
    <vt:vector size="17" baseType="lpstr">
      <vt:lpstr>Arial</vt:lpstr>
      <vt:lpstr>Play</vt:lpstr>
      <vt:lpstr>Simple Light</vt:lpstr>
      <vt:lpstr>Office Theme</vt:lpstr>
      <vt:lpstr>E-wallet Web Application</vt:lpstr>
      <vt:lpstr>Introduction:</vt:lpstr>
      <vt:lpstr>Overview Of Technologies:</vt:lpstr>
      <vt:lpstr>Team Members’ Work:</vt:lpstr>
      <vt:lpstr>Screenshots of Application: Login</vt:lpstr>
      <vt:lpstr>Screenshots of Application: Dashboard</vt:lpstr>
      <vt:lpstr>Screenshots of Application: Deposit</vt:lpstr>
      <vt:lpstr>Screenshots of Application: Withdraw</vt:lpstr>
      <vt:lpstr>Screenshots of Application: Send</vt:lpstr>
      <vt:lpstr>Screenshots of Application: Request</vt:lpstr>
      <vt:lpstr>Screenshots of Application: Budget</vt:lpstr>
      <vt:lpstr>Screenshots of Application: Transactions</vt:lpstr>
      <vt:lpstr>Screenshots of Application: Account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DAVIDE SCACCIA</cp:lastModifiedBy>
  <cp:revision>7</cp:revision>
  <dcterms:modified xsi:type="dcterms:W3CDTF">2025-01-21T10:25:44Z</dcterms:modified>
</cp:coreProperties>
</file>